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6" r:id="rId17"/>
    <p:sldId id="277" r:id="rId18"/>
    <p:sldId id="273" r:id="rId19"/>
    <p:sldId id="274" r:id="rId20"/>
    <p:sldId id="275" r:id="rId21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87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00E36-9EBE-4F7D-BA32-34242DF3D0CC}" type="datetimeFigureOut">
              <a:rPr lang="de-DE" smtClean="0"/>
              <a:t>23.11.2016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6E246-A87F-4274-986F-51164C7324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3511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4650" y="1600200"/>
            <a:ext cx="5238750" cy="1600200"/>
          </a:xfrm>
        </p:spPr>
        <p:txBody>
          <a:bodyPr anchor="t" anchorCtr="0"/>
          <a:lstStyle/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7502" y="3276600"/>
            <a:ext cx="4433047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8816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fld id="{71A9DE4A-49DC-462F-88CB-9B296101AC86}" type="datetimeFigureOut">
              <a:rPr lang="de-DE" smtClean="0"/>
              <a:pPr/>
              <a:t>23.11.2016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3640"/>
            <a:ext cx="2895600" cy="255494"/>
          </a:xfrm>
        </p:spPr>
        <p:txBody>
          <a:bodyPr/>
          <a:lstStyle>
            <a:lvl1pPr algn="l"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F628-80CA-4FF1-A5D2-9721167CC5D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Freeform 10"/>
          <p:cNvSpPr/>
          <p:nvPr/>
        </p:nvSpPr>
        <p:spPr>
          <a:xfrm flipH="1">
            <a:off x="215153" y="381001"/>
            <a:ext cx="2639924" cy="5029200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29730 w 2928136"/>
              <a:gd name="connsiteY1" fmla="*/ 1463460 h 5548763"/>
              <a:gd name="connsiteX2" fmla="*/ 958067 w 2928136"/>
              <a:gd name="connsiteY2" fmla="*/ 1554822 h 5548763"/>
              <a:gd name="connsiteX3" fmla="*/ 2928136 w 2928136"/>
              <a:gd name="connsiteY3" fmla="*/ 107023 h 5548763"/>
              <a:gd name="connsiteX4" fmla="*/ 228600 w 2928136"/>
              <a:gd name="connsiteY4" fmla="*/ 2501761 h 5548763"/>
              <a:gd name="connsiteX5" fmla="*/ 2470934 w 2928136"/>
              <a:gd name="connsiteY5" fmla="*/ 1696096 h 5548763"/>
              <a:gd name="connsiteX6" fmla="*/ 0 w 2928136"/>
              <a:gd name="connsiteY6" fmla="*/ 1053958 h 5548763"/>
              <a:gd name="connsiteX7" fmla="*/ 0 w 2928136"/>
              <a:gd name="connsiteY7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102755 w 3030891"/>
              <a:gd name="connsiteY0" fmla="*/ 1053955 h 5548763"/>
              <a:gd name="connsiteX1" fmla="*/ 722768 w 3030891"/>
              <a:gd name="connsiteY1" fmla="*/ 1301228 h 5548763"/>
              <a:gd name="connsiteX2" fmla="*/ 1032485 w 3030891"/>
              <a:gd name="connsiteY2" fmla="*/ 1463460 h 5548763"/>
              <a:gd name="connsiteX3" fmla="*/ 1060822 w 3030891"/>
              <a:gd name="connsiteY3" fmla="*/ 1554822 h 5548763"/>
              <a:gd name="connsiteX4" fmla="*/ 3030891 w 3030891"/>
              <a:gd name="connsiteY4" fmla="*/ 107023 h 5548763"/>
              <a:gd name="connsiteX5" fmla="*/ 331355 w 3030891"/>
              <a:gd name="connsiteY5" fmla="*/ 2501761 h 5548763"/>
              <a:gd name="connsiteX6" fmla="*/ 2573689 w 3030891"/>
              <a:gd name="connsiteY6" fmla="*/ 1696096 h 5548763"/>
              <a:gd name="connsiteX7" fmla="*/ 102755 w 3030891"/>
              <a:gd name="connsiteY7" fmla="*/ 1053958 h 5548763"/>
              <a:gd name="connsiteX8" fmla="*/ 102755 w 3030891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57466 w 2928136"/>
              <a:gd name="connsiteY2" fmla="*/ 54258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296942 w 3225078"/>
              <a:gd name="connsiteY0" fmla="*/ 1053955 h 5578260"/>
              <a:gd name="connsiteX1" fmla="*/ 916955 w 3225078"/>
              <a:gd name="connsiteY1" fmla="*/ 1301228 h 5578260"/>
              <a:gd name="connsiteX2" fmla="*/ 986944 w 3225078"/>
              <a:gd name="connsiteY2" fmla="*/ 4740060 h 5578260"/>
              <a:gd name="connsiteX3" fmla="*/ 1255009 w 3225078"/>
              <a:gd name="connsiteY3" fmla="*/ 1554822 h 5578260"/>
              <a:gd name="connsiteX4" fmla="*/ 3225078 w 3225078"/>
              <a:gd name="connsiteY4" fmla="*/ 107023 h 5578260"/>
              <a:gd name="connsiteX5" fmla="*/ 525542 w 3225078"/>
              <a:gd name="connsiteY5" fmla="*/ 2501761 h 5578260"/>
              <a:gd name="connsiteX6" fmla="*/ 2767876 w 3225078"/>
              <a:gd name="connsiteY6" fmla="*/ 1696096 h 5578260"/>
              <a:gd name="connsiteX7" fmla="*/ 296942 w 3225078"/>
              <a:gd name="connsiteY7" fmla="*/ 1053958 h 5578260"/>
              <a:gd name="connsiteX8" fmla="*/ 296942 w 3225078"/>
              <a:gd name="connsiteY8" fmla="*/ 1053955 h 5578260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8136" h="5578260">
                <a:moveTo>
                  <a:pt x="0" y="1053955"/>
                </a:moveTo>
                <a:cubicBezTo>
                  <a:pt x="849961" y="667873"/>
                  <a:pt x="530324" y="4656582"/>
                  <a:pt x="690002" y="4740060"/>
                </a:cubicBezTo>
                <a:cubicBezTo>
                  <a:pt x="746344" y="4782326"/>
                  <a:pt x="625000" y="1780895"/>
                  <a:pt x="958067" y="1554822"/>
                </a:cubicBezTo>
                <a:cubicBezTo>
                  <a:pt x="1204042" y="2617693"/>
                  <a:pt x="2516314" y="0"/>
                  <a:pt x="2928136" y="107023"/>
                </a:cubicBezTo>
                <a:cubicBezTo>
                  <a:pt x="1435513" y="2045643"/>
                  <a:pt x="468189" y="5267469"/>
                  <a:pt x="228600" y="2501761"/>
                </a:cubicBezTo>
                <a:cubicBezTo>
                  <a:pt x="360324" y="5578260"/>
                  <a:pt x="2153781" y="2236695"/>
                  <a:pt x="2470934" y="1696096"/>
                </a:cubicBezTo>
                <a:cubicBezTo>
                  <a:pt x="429222" y="2772608"/>
                  <a:pt x="411822" y="1160981"/>
                  <a:pt x="0" y="1053958"/>
                </a:cubicBezTo>
                <a:lnTo>
                  <a:pt x="0" y="1053955"/>
                </a:ln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63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126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7" name="Group 32"/>
          <p:cNvGrpSpPr/>
          <p:nvPr/>
        </p:nvGrpSpPr>
        <p:grpSpPr>
          <a:xfrm>
            <a:off x="6941417" y="5105400"/>
            <a:ext cx="2238442" cy="2005669"/>
            <a:chOff x="2810256" y="4943398"/>
            <a:chExt cx="2238442" cy="2005669"/>
          </a:xfrm>
        </p:grpSpPr>
        <p:sp>
          <p:nvSpPr>
            <p:cNvPr id="10" name="Freeform 9"/>
            <p:cNvSpPr>
              <a:spLocks noChangeAspect="1"/>
            </p:cNvSpPr>
            <p:nvPr/>
          </p:nvSpPr>
          <p:spPr>
            <a:xfrm rot="6563566" flipH="1" flipV="1">
              <a:off x="2928137" y="544273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3359071" y="482551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3613937" y="5236996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 noChangeAspect="1"/>
            </p:cNvSpPr>
            <p:nvPr/>
          </p:nvSpPr>
          <p:spPr>
            <a:xfrm rot="6563566" flipH="1" flipV="1">
              <a:off x="3209136" y="5914804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>
            <a:xfrm rot="6563566" flipH="1" flipV="1">
              <a:off x="4014435" y="56584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5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DE4A-49DC-462F-88CB-9B296101AC86}" type="datetimeFigureOut">
              <a:rPr lang="de-DE" smtClean="0"/>
              <a:pPr/>
              <a:t>23.11.2016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F628-80CA-4FF1-A5D2-9721167CC5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65163"/>
            <a:ext cx="1411288" cy="5461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9138" y="665163"/>
            <a:ext cx="4487862" cy="54610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DE4A-49DC-462F-88CB-9B296101AC86}" type="datetimeFigureOut">
              <a:rPr lang="de-DE" smtClean="0"/>
              <a:pPr/>
              <a:t>23.11.2016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F628-80CA-4FF1-A5D2-9721167CC5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DE4A-49DC-462F-88CB-9B296101AC86}" type="datetimeFigureOut">
              <a:rPr lang="de-DE" smtClean="0"/>
              <a:pPr/>
              <a:t>23.11.2016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F628-80CA-4FF1-A5D2-9721167CC5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538413"/>
            <a:ext cx="6665913" cy="1362075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alpha val="90000"/>
                      </a:schemeClr>
                    </a:gs>
                    <a:gs pos="100000">
                      <a:schemeClr val="tx1">
                        <a:lumMod val="50000"/>
                        <a:lumOff val="50000"/>
                        <a:alpha val="9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799" y="3910013"/>
            <a:ext cx="4532313" cy="8143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5768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fld id="{71A9DE4A-49DC-462F-88CB-9B296101AC86}" type="datetimeFigureOut">
              <a:rPr lang="de-DE" smtClean="0"/>
              <a:pPr/>
              <a:t>23.11.2016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1309"/>
            <a:ext cx="2895600" cy="255494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432" y="6208059"/>
            <a:ext cx="1048872" cy="685800"/>
          </a:xfrm>
        </p:spPr>
        <p:txBody>
          <a:bodyPr/>
          <a:lstStyle/>
          <a:p>
            <a:fld id="{319FF628-80CA-4FF1-A5D2-9721167CC5D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Freeform 6"/>
          <p:cNvSpPr/>
          <p:nvPr/>
        </p:nvSpPr>
        <p:spPr>
          <a:xfrm rot="5400000" flipH="1" flipV="1">
            <a:off x="5782442" y="1304158"/>
            <a:ext cx="4208515" cy="3124199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1275236 w 4203372"/>
              <a:gd name="connsiteY0" fmla="*/ 1810262 h 6305070"/>
              <a:gd name="connsiteX1" fmla="*/ 2233303 w 4203372"/>
              <a:gd name="connsiteY1" fmla="*/ 2311129 h 6305070"/>
              <a:gd name="connsiteX2" fmla="*/ 4203372 w 4203372"/>
              <a:gd name="connsiteY2" fmla="*/ 863330 h 6305070"/>
              <a:gd name="connsiteX3" fmla="*/ 1503836 w 4203372"/>
              <a:gd name="connsiteY3" fmla="*/ 3258068 h 6305070"/>
              <a:gd name="connsiteX4" fmla="*/ 3746170 w 4203372"/>
              <a:gd name="connsiteY4" fmla="*/ 2452403 h 6305070"/>
              <a:gd name="connsiteX5" fmla="*/ 1275236 w 4203372"/>
              <a:gd name="connsiteY5" fmla="*/ 1810265 h 6305070"/>
              <a:gd name="connsiteX6" fmla="*/ 1275236 w 4203372"/>
              <a:gd name="connsiteY6" fmla="*/ 1810262 h 6305070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844930 w 3773066"/>
              <a:gd name="connsiteY0" fmla="*/ 2505027 h 6999835"/>
              <a:gd name="connsiteX1" fmla="*/ 1802997 w 3773066"/>
              <a:gd name="connsiteY1" fmla="*/ 3005894 h 6999835"/>
              <a:gd name="connsiteX2" fmla="*/ 3773066 w 3773066"/>
              <a:gd name="connsiteY2" fmla="*/ 1558095 h 6999835"/>
              <a:gd name="connsiteX3" fmla="*/ 1073530 w 3773066"/>
              <a:gd name="connsiteY3" fmla="*/ 3952833 h 6999835"/>
              <a:gd name="connsiteX4" fmla="*/ 3315864 w 3773066"/>
              <a:gd name="connsiteY4" fmla="*/ 3147168 h 6999835"/>
              <a:gd name="connsiteX5" fmla="*/ 844930 w 3773066"/>
              <a:gd name="connsiteY5" fmla="*/ 2505030 h 6999835"/>
              <a:gd name="connsiteX6" fmla="*/ 844930 w 3773066"/>
              <a:gd name="connsiteY6" fmla="*/ 2505027 h 6999835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869139 w 4797275"/>
              <a:gd name="connsiteY0" fmla="*/ 2392968 h 6887776"/>
              <a:gd name="connsiteX1" fmla="*/ 2827206 w 4797275"/>
              <a:gd name="connsiteY1" fmla="*/ 2893835 h 6887776"/>
              <a:gd name="connsiteX2" fmla="*/ 4797275 w 4797275"/>
              <a:gd name="connsiteY2" fmla="*/ 1446036 h 6887776"/>
              <a:gd name="connsiteX3" fmla="*/ 2097739 w 4797275"/>
              <a:gd name="connsiteY3" fmla="*/ 3840774 h 6887776"/>
              <a:gd name="connsiteX4" fmla="*/ 4340073 w 4797275"/>
              <a:gd name="connsiteY4" fmla="*/ 3035109 h 6887776"/>
              <a:gd name="connsiteX5" fmla="*/ 1869139 w 4797275"/>
              <a:gd name="connsiteY5" fmla="*/ 2392971 h 6887776"/>
              <a:gd name="connsiteX6" fmla="*/ 1869139 w 4797275"/>
              <a:gd name="connsiteY6" fmla="*/ 2392968 h 6887776"/>
              <a:gd name="connsiteX0" fmla="*/ 1869139 w 4797275"/>
              <a:gd name="connsiteY0" fmla="*/ 2433309 h 6928117"/>
              <a:gd name="connsiteX1" fmla="*/ 2827206 w 4797275"/>
              <a:gd name="connsiteY1" fmla="*/ 2934176 h 6928117"/>
              <a:gd name="connsiteX2" fmla="*/ 4797275 w 4797275"/>
              <a:gd name="connsiteY2" fmla="*/ 1486377 h 6928117"/>
              <a:gd name="connsiteX3" fmla="*/ 2097739 w 4797275"/>
              <a:gd name="connsiteY3" fmla="*/ 3881115 h 6928117"/>
              <a:gd name="connsiteX4" fmla="*/ 4340073 w 4797275"/>
              <a:gd name="connsiteY4" fmla="*/ 3075450 h 6928117"/>
              <a:gd name="connsiteX5" fmla="*/ 1869139 w 4797275"/>
              <a:gd name="connsiteY5" fmla="*/ 2433312 h 6928117"/>
              <a:gd name="connsiteX6" fmla="*/ 1869139 w 4797275"/>
              <a:gd name="connsiteY6" fmla="*/ 2433309 h 6928117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3269869 w 4797275"/>
              <a:gd name="connsiteY5" fmla="*/ 2756647 h 7026729"/>
              <a:gd name="connsiteX6" fmla="*/ 1869139 w 4797275"/>
              <a:gd name="connsiteY6" fmla="*/ 2531924 h 7026729"/>
              <a:gd name="connsiteX7" fmla="*/ 1869139 w 4797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6324598"/>
              <a:gd name="connsiteY0" fmla="*/ 2531921 h 7331529"/>
              <a:gd name="connsiteX1" fmla="*/ 2827206 w 6324598"/>
              <a:gd name="connsiteY1" fmla="*/ 3032788 h 7331529"/>
              <a:gd name="connsiteX2" fmla="*/ 5940275 w 6324598"/>
              <a:gd name="connsiteY2" fmla="*/ 2423189 h 7331529"/>
              <a:gd name="connsiteX3" fmla="*/ 5831539 w 6324598"/>
              <a:gd name="connsiteY3" fmla="*/ 4284527 h 7331529"/>
              <a:gd name="connsiteX4" fmla="*/ 4568673 w 6324598"/>
              <a:gd name="connsiteY4" fmla="*/ 3174062 h 7331529"/>
              <a:gd name="connsiteX5" fmla="*/ 3269869 w 6324598"/>
              <a:gd name="connsiteY5" fmla="*/ 2756647 h 7331529"/>
              <a:gd name="connsiteX6" fmla="*/ 1869139 w 6324598"/>
              <a:gd name="connsiteY6" fmla="*/ 2531924 h 7331529"/>
              <a:gd name="connsiteX7" fmla="*/ 1869139 w 63245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1869139 w 6934198"/>
              <a:gd name="connsiteY5" fmla="*/ 2531924 h 7331529"/>
              <a:gd name="connsiteX6" fmla="*/ 1869139 w 6934198"/>
              <a:gd name="connsiteY6" fmla="*/ 2531921 h 7331529"/>
              <a:gd name="connsiteX0" fmla="*/ 1869139 w 6911785"/>
              <a:gd name="connsiteY0" fmla="*/ 2531921 h 7336788"/>
              <a:gd name="connsiteX1" fmla="*/ 2827206 w 6911785"/>
              <a:gd name="connsiteY1" fmla="*/ 3032788 h 7336788"/>
              <a:gd name="connsiteX2" fmla="*/ 5940275 w 6911785"/>
              <a:gd name="connsiteY2" fmla="*/ 2423189 h 7336788"/>
              <a:gd name="connsiteX3" fmla="*/ 6441139 w 6911785"/>
              <a:gd name="connsiteY3" fmla="*/ 4284527 h 7336788"/>
              <a:gd name="connsiteX4" fmla="*/ 4568673 w 6911785"/>
              <a:gd name="connsiteY4" fmla="*/ 3174062 h 7336788"/>
              <a:gd name="connsiteX5" fmla="*/ 1869139 w 6911785"/>
              <a:gd name="connsiteY5" fmla="*/ 2531924 h 7336788"/>
              <a:gd name="connsiteX6" fmla="*/ 1869139 w 6911785"/>
              <a:gd name="connsiteY6" fmla="*/ 2531921 h 7336788"/>
              <a:gd name="connsiteX0" fmla="*/ 1869139 w 7024741"/>
              <a:gd name="connsiteY0" fmla="*/ 2531921 h 7336788"/>
              <a:gd name="connsiteX1" fmla="*/ 2827206 w 7024741"/>
              <a:gd name="connsiteY1" fmla="*/ 3032788 h 7336788"/>
              <a:gd name="connsiteX2" fmla="*/ 5940275 w 7024741"/>
              <a:gd name="connsiteY2" fmla="*/ 2423189 h 7336788"/>
              <a:gd name="connsiteX3" fmla="*/ 6441139 w 7024741"/>
              <a:gd name="connsiteY3" fmla="*/ 4284527 h 7336788"/>
              <a:gd name="connsiteX4" fmla="*/ 4568673 w 7024741"/>
              <a:gd name="connsiteY4" fmla="*/ 3174062 h 7336788"/>
              <a:gd name="connsiteX5" fmla="*/ 1869139 w 7024741"/>
              <a:gd name="connsiteY5" fmla="*/ 2531924 h 7336788"/>
              <a:gd name="connsiteX6" fmla="*/ 1869139 w 7024741"/>
              <a:gd name="connsiteY6" fmla="*/ 2531921 h 7336788"/>
              <a:gd name="connsiteX0" fmla="*/ 2685372 w 6756508"/>
              <a:gd name="connsiteY0" fmla="*/ 2531921 h 5551239"/>
              <a:gd name="connsiteX1" fmla="*/ 3643439 w 6756508"/>
              <a:gd name="connsiteY1" fmla="*/ 3032788 h 5551239"/>
              <a:gd name="connsiteX2" fmla="*/ 6756508 w 6756508"/>
              <a:gd name="connsiteY2" fmla="*/ 2423189 h 5551239"/>
              <a:gd name="connsiteX3" fmla="*/ 0 w 6756508"/>
              <a:gd name="connsiteY3" fmla="*/ 2498978 h 5551239"/>
              <a:gd name="connsiteX4" fmla="*/ 5384906 w 6756508"/>
              <a:gd name="connsiteY4" fmla="*/ 3174062 h 5551239"/>
              <a:gd name="connsiteX5" fmla="*/ 2685372 w 6756508"/>
              <a:gd name="connsiteY5" fmla="*/ 2531924 h 5551239"/>
              <a:gd name="connsiteX6" fmla="*/ 2685372 w 6756508"/>
              <a:gd name="connsiteY6" fmla="*/ 2531921 h 5551239"/>
              <a:gd name="connsiteX0" fmla="*/ 2685372 w 6756508"/>
              <a:gd name="connsiteY0" fmla="*/ 2531921 h 5663722"/>
              <a:gd name="connsiteX1" fmla="*/ 3643439 w 6756508"/>
              <a:gd name="connsiteY1" fmla="*/ 3032788 h 5663722"/>
              <a:gd name="connsiteX2" fmla="*/ 6756508 w 6756508"/>
              <a:gd name="connsiteY2" fmla="*/ 2423189 h 5663722"/>
              <a:gd name="connsiteX3" fmla="*/ 0 w 6756508"/>
              <a:gd name="connsiteY3" fmla="*/ 2498978 h 5663722"/>
              <a:gd name="connsiteX4" fmla="*/ 5384906 w 6756508"/>
              <a:gd name="connsiteY4" fmla="*/ 3174062 h 5663722"/>
              <a:gd name="connsiteX5" fmla="*/ 2685372 w 6756508"/>
              <a:gd name="connsiteY5" fmla="*/ 2531924 h 5663722"/>
              <a:gd name="connsiteX6" fmla="*/ 2685372 w 6756508"/>
              <a:gd name="connsiteY6" fmla="*/ 2531921 h 5663722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6508" h="4203685">
                <a:moveTo>
                  <a:pt x="2685372" y="1071887"/>
                </a:moveTo>
                <a:cubicBezTo>
                  <a:pt x="3004728" y="1238842"/>
                  <a:pt x="3929746" y="843385"/>
                  <a:pt x="3643439" y="1572751"/>
                </a:cubicBezTo>
                <a:cubicBezTo>
                  <a:pt x="5291114" y="2384738"/>
                  <a:pt x="5802321" y="0"/>
                  <a:pt x="6756508" y="963152"/>
                </a:cubicBezTo>
                <a:cubicBezTo>
                  <a:pt x="5263885" y="2901772"/>
                  <a:pt x="583602" y="3607661"/>
                  <a:pt x="0" y="1038941"/>
                </a:cubicBezTo>
                <a:cubicBezTo>
                  <a:pt x="438400" y="4203685"/>
                  <a:pt x="5067753" y="2254624"/>
                  <a:pt x="5384906" y="1714025"/>
                </a:cubicBezTo>
                <a:cubicBezTo>
                  <a:pt x="4622906" y="1421925"/>
                  <a:pt x="3135294" y="1178910"/>
                  <a:pt x="2685372" y="1071887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120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60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7360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9638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DE4A-49DC-462F-88CB-9B296101AC86}" type="datetimeFigureOut">
              <a:rPr lang="de-DE" smtClean="0"/>
              <a:pPr/>
              <a:t>23.11.2016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F628-80CA-4FF1-A5D2-9721167CC5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1660" y="1722279"/>
            <a:ext cx="28346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73938" y="1722279"/>
            <a:ext cx="283464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>
              <a:buNone/>
              <a:defRPr sz="2000" b="1" kern="1200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de-DE" smtClean="0"/>
              <a:t>Textmasterformate durch Klicken bearbeiten</a:t>
            </a:r>
          </a:p>
        </p:txBody>
      </p:sp>
      <p:sp>
        <p:nvSpPr>
          <p:cNvPr id="10" name="Freeform 9"/>
          <p:cNvSpPr/>
          <p:nvPr/>
        </p:nvSpPr>
        <p:spPr>
          <a:xfrm>
            <a:off x="1737360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959638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7360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9638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DE4A-49DC-462F-88CB-9B296101AC86}" type="datetimeFigureOut">
              <a:rPr lang="de-DE" smtClean="0"/>
              <a:pPr/>
              <a:t>23.11.2016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F628-80CA-4FF1-A5D2-9721167CC5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DE4A-49DC-462F-88CB-9B296101AC86}" type="datetimeFigureOut">
              <a:rPr lang="de-DE" smtClean="0"/>
              <a:pPr/>
              <a:t>23.11.2016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F628-80CA-4FF1-A5D2-9721167CC5D6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6" name="Group 5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DE4A-49DC-462F-88CB-9B296101AC86}" type="datetimeFigureOut">
              <a:rPr lang="de-DE" smtClean="0"/>
              <a:pPr/>
              <a:t>23.11.2016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F628-80CA-4FF1-A5D2-9721167CC5D6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8" name="Group 7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5" name="Freeform 4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49941"/>
            <a:ext cx="3886200" cy="54864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DE4A-49DC-462F-88CB-9B296101AC86}" type="datetimeFigureOut">
              <a:rPr lang="de-DE" smtClean="0"/>
              <a:pPr/>
              <a:t>23.11.2016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F628-80CA-4FF1-A5D2-9721167CC5D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5353" y="2516841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353" y="1526241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de-DE" smtClean="0"/>
              <a:t>Titelmasterformat durch Klicken bearbeiten</a:t>
            </a:r>
            <a:endParaRPr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4666129" y="523718"/>
            <a:ext cx="4114800" cy="572826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656" y="1527048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7760" y="786384"/>
            <a:ext cx="3611880" cy="5212080"/>
          </a:xfrm>
          <a:effectLst>
            <a:softEdge rad="31750"/>
          </a:effectLst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656" y="2514600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DE4A-49DC-462F-88CB-9B296101AC86}" type="datetimeFigureOut">
              <a:rPr lang="de-DE" smtClean="0"/>
              <a:pPr/>
              <a:t>23.11.2016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F628-80CA-4FF1-A5D2-9721167CC5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752600"/>
            <a:ext cx="6041679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89279" y="6498874"/>
            <a:ext cx="2133600" cy="256032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r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fld id="{71A9DE4A-49DC-462F-88CB-9B296101AC86}" type="datetimeFigureOut">
              <a:rPr lang="de-DE" smtClean="0"/>
              <a:pPr/>
              <a:t>23.11.2016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6499412"/>
            <a:ext cx="2895600" cy="255494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l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27894" y="6208059"/>
            <a:ext cx="1048872" cy="685800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algn="r">
              <a:defRPr sz="2800" b="1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</a:defRPr>
            </a:lvl1pPr>
          </a:lstStyle>
          <a:p>
            <a:fld id="{319FF628-80CA-4FF1-A5D2-9721167CC5D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Freeform 7"/>
          <p:cNvSpPr/>
          <p:nvPr/>
        </p:nvSpPr>
        <p:spPr>
          <a:xfrm>
            <a:off x="-990600" y="76200"/>
            <a:ext cx="3340100" cy="6629400"/>
          </a:xfrm>
          <a:custGeom>
            <a:avLst/>
            <a:gdLst>
              <a:gd name="connsiteX0" fmla="*/ 0 w 2057400"/>
              <a:gd name="connsiteY0" fmla="*/ 3238500 h 6477000"/>
              <a:gd name="connsiteX1" fmla="*/ 48274 w 2057400"/>
              <a:gd name="connsiteY1" fmla="*/ 2258072 h 6477000"/>
              <a:gd name="connsiteX2" fmla="*/ 1028706 w 2057400"/>
              <a:gd name="connsiteY2" fmla="*/ 1 h 6477000"/>
              <a:gd name="connsiteX3" fmla="*/ 2009129 w 2057400"/>
              <a:gd name="connsiteY3" fmla="*/ 2258077 h 6477000"/>
              <a:gd name="connsiteX4" fmla="*/ 2057403 w 2057400"/>
              <a:gd name="connsiteY4" fmla="*/ 3238502 h 6477000"/>
              <a:gd name="connsiteX5" fmla="*/ 2009129 w 2057400"/>
              <a:gd name="connsiteY5" fmla="*/ 4218929 h 6477000"/>
              <a:gd name="connsiteX6" fmla="*/ 1028701 w 2057400"/>
              <a:gd name="connsiteY6" fmla="*/ 6477002 h 6477000"/>
              <a:gd name="connsiteX7" fmla="*/ 48277 w 2057400"/>
              <a:gd name="connsiteY7" fmla="*/ 4218927 h 6477000"/>
              <a:gd name="connsiteX8" fmla="*/ 3 w 2057400"/>
              <a:gd name="connsiteY8" fmla="*/ 3238501 h 6477000"/>
              <a:gd name="connsiteX9" fmla="*/ 0 w 2057400"/>
              <a:gd name="connsiteY9" fmla="*/ 3238500 h 6477000"/>
              <a:gd name="connsiteX0" fmla="*/ 0 w 2057403"/>
              <a:gd name="connsiteY0" fmla="*/ 3238507 h 6477012"/>
              <a:gd name="connsiteX1" fmla="*/ 48274 w 2057403"/>
              <a:gd name="connsiteY1" fmla="*/ 22580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593235 w 2650638"/>
              <a:gd name="connsiteY0" fmla="*/ 3238507 h 6477012"/>
              <a:gd name="connsiteX1" fmla="*/ 1479709 w 2650638"/>
              <a:gd name="connsiteY1" fmla="*/ 2562879 h 6477012"/>
              <a:gd name="connsiteX2" fmla="*/ 1621941 w 2650638"/>
              <a:gd name="connsiteY2" fmla="*/ 8 h 6477012"/>
              <a:gd name="connsiteX3" fmla="*/ 2602364 w 2650638"/>
              <a:gd name="connsiteY3" fmla="*/ 2258084 h 6477012"/>
              <a:gd name="connsiteX4" fmla="*/ 2650638 w 2650638"/>
              <a:gd name="connsiteY4" fmla="*/ 3238509 h 6477012"/>
              <a:gd name="connsiteX5" fmla="*/ 2602364 w 2650638"/>
              <a:gd name="connsiteY5" fmla="*/ 4218936 h 6477012"/>
              <a:gd name="connsiteX6" fmla="*/ 1621936 w 2650638"/>
              <a:gd name="connsiteY6" fmla="*/ 6477009 h 6477012"/>
              <a:gd name="connsiteX7" fmla="*/ 641512 w 2650638"/>
              <a:gd name="connsiteY7" fmla="*/ 4218934 h 6477012"/>
              <a:gd name="connsiteX8" fmla="*/ 593238 w 2650638"/>
              <a:gd name="connsiteY8" fmla="*/ 3238508 h 6477012"/>
              <a:gd name="connsiteX9" fmla="*/ 593235 w 2650638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1964838 w 3406086"/>
              <a:gd name="connsiteY4" fmla="*/ 26289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8 w 3406086"/>
              <a:gd name="connsiteY0" fmla="*/ 3238508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0" fmla="*/ 641512 w 3406086"/>
              <a:gd name="connsiteY0" fmla="*/ 42189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7780" h="6477009">
                <a:moveTo>
                  <a:pt x="1860712" y="2923534"/>
                </a:moveTo>
                <a:cubicBezTo>
                  <a:pt x="1944660" y="1493706"/>
                  <a:pt x="1492916" y="2558773"/>
                  <a:pt x="1479709" y="2562879"/>
                </a:cubicBezTo>
                <a:cubicBezTo>
                  <a:pt x="3317780" y="1849120"/>
                  <a:pt x="1173778" y="0"/>
                  <a:pt x="1621941" y="8"/>
                </a:cubicBezTo>
                <a:cubicBezTo>
                  <a:pt x="0" y="1257313"/>
                  <a:pt x="2466688" y="913421"/>
                  <a:pt x="2602364" y="2258084"/>
                </a:cubicBezTo>
                <a:cubicBezTo>
                  <a:pt x="2812155" y="1330547"/>
                  <a:pt x="2128243" y="1925755"/>
                  <a:pt x="1964838" y="2628909"/>
                </a:cubicBezTo>
                <a:cubicBezTo>
                  <a:pt x="1801433" y="3332063"/>
                  <a:pt x="1842490" y="6212005"/>
                  <a:pt x="1621936" y="6477009"/>
                </a:cubicBezTo>
                <a:cubicBezTo>
                  <a:pt x="1173776" y="6477006"/>
                  <a:pt x="3025088" y="1778999"/>
                  <a:pt x="1860712" y="2923534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ssolve/>
  </p:transition>
  <p:txStyles>
    <p:titleStyle>
      <a:lvl1pPr algn="l" defTabSz="914400" rtl="0" eaLnBrk="1" latinLnBrk="0" hangingPunct="1">
        <a:spcBef>
          <a:spcPct val="0"/>
        </a:spcBef>
        <a:buNone/>
        <a:defRPr sz="4400" kern="1200">
          <a:gradFill>
            <a:gsLst>
              <a:gs pos="0">
                <a:schemeClr val="tx1">
                  <a:alpha val="90000"/>
                </a:schemeClr>
              </a:gs>
              <a:gs pos="50000">
                <a:schemeClr val="tx1">
                  <a:lumMod val="75000"/>
                  <a:lumOff val="25000"/>
                  <a:alpha val="9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/>
        </a:buClr>
        <a:buSzPct val="80000"/>
        <a:buFont typeface="Wingdings" pitchFamily="2" charset="2"/>
        <a:buChar char="v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577850" indent="-228600" algn="l" defTabSz="914400" rtl="0" eaLnBrk="1" latinLnBrk="0" hangingPunct="1">
        <a:spcBef>
          <a:spcPts val="1200"/>
        </a:spcBef>
        <a:buSzPct val="100000"/>
        <a:buFont typeface="Wingdings" pitchFamily="2" charset="2"/>
        <a:buChar char="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200"/>
        </a:spcBef>
        <a:buClr>
          <a:schemeClr val="accent4"/>
        </a:buClr>
        <a:buSzPct val="100000"/>
        <a:buFont typeface="Wingdings" pitchFamily="2" charset="2"/>
        <a:buChar char="w"/>
        <a:defRPr sz="20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35050" indent="-228600" algn="l" defTabSz="914400" rtl="0" eaLnBrk="1" latinLnBrk="0" hangingPunct="1">
        <a:spcBef>
          <a:spcPts val="1200"/>
        </a:spcBef>
        <a:buClr>
          <a:schemeClr val="accent2"/>
        </a:buClr>
        <a:buFont typeface="Wingdings" pitchFamily="2" charset="2"/>
        <a:buChar char=""/>
        <a:defRPr sz="18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63650" indent="-228600" algn="l" defTabSz="914400" rtl="0" eaLnBrk="1" latinLnBrk="0" hangingPunct="1">
        <a:spcBef>
          <a:spcPts val="1200"/>
        </a:spcBef>
        <a:buClr>
          <a:schemeClr val="accent3"/>
        </a:buClr>
        <a:buSzPct val="100000"/>
        <a:buFont typeface="Wingdings" pitchFamily="2" charset="2"/>
        <a:buChar char="w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Entgelttabelle%20SuE%202016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Anhang%20Anlage%20C%20TV&#246;D-V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Entgelttabelle%20SuE%202016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Anhang%20Anlage%20C%20TV&#246;D-V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914650" y="332656"/>
            <a:ext cx="5905822" cy="3168352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Sonderregelungen für Mitarbeiterinnen, die als pädagogische Fachkräfte in Tageseinrichtungen für Kinder 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028384" y="6453336"/>
            <a:ext cx="1008111" cy="253752"/>
          </a:xfrm>
        </p:spPr>
        <p:txBody>
          <a:bodyPr anchor="b">
            <a:normAutofit/>
          </a:bodyPr>
          <a:lstStyle/>
          <a:p>
            <a:pPr algn="r"/>
            <a:r>
              <a:rPr lang="de-DE" sz="900" dirty="0" smtClean="0"/>
              <a:t>Siegfried Wulf</a:t>
            </a:r>
            <a:endParaRPr lang="de-DE" sz="9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Überleitungsregelungen</a:t>
            </a:r>
            <a:br>
              <a:rPr lang="de-DE" dirty="0" smtClean="0"/>
            </a:br>
            <a:r>
              <a:rPr lang="de-DE" dirty="0" smtClean="0"/>
              <a:t>Stufenzuordnung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1400" dirty="0" smtClean="0"/>
              <a:t>Es erfolgt grundsätzlich eine stufengleiche Zuordnung bei der Überleitung in die neue Entgeltgruppe des </a:t>
            </a:r>
            <a:r>
              <a:rPr lang="de-DE" sz="1400" dirty="0" err="1" smtClean="0"/>
              <a:t>SuE</a:t>
            </a:r>
            <a:r>
              <a:rPr lang="de-DE" sz="1400" dirty="0" smtClean="0"/>
              <a:t>-Tarifs des </a:t>
            </a:r>
            <a:r>
              <a:rPr lang="de-DE" sz="1400" dirty="0" err="1" smtClean="0"/>
              <a:t>TVöD</a:t>
            </a:r>
            <a:r>
              <a:rPr lang="de-DE" sz="1400" dirty="0" smtClean="0"/>
              <a:t>-V</a:t>
            </a:r>
          </a:p>
          <a:p>
            <a:pPr lvl="1"/>
            <a:r>
              <a:rPr lang="de-DE" sz="1400" dirty="0" smtClean="0"/>
              <a:t>Schon zurückgelegte Stufenlaufzeiten zählen nach Neuzuordnung in den </a:t>
            </a:r>
            <a:r>
              <a:rPr lang="de-DE" sz="1400" dirty="0" err="1" smtClean="0"/>
              <a:t>SuE</a:t>
            </a:r>
            <a:r>
              <a:rPr lang="de-DE" sz="1400" dirty="0" smtClean="0"/>
              <a:t>-Tarif weiter mit</a:t>
            </a:r>
          </a:p>
          <a:p>
            <a:r>
              <a:rPr lang="de-DE" sz="1400" dirty="0" smtClean="0"/>
              <a:t>Beschäftigte in den Entgeltgruppen 9 TV-L und höher die schon der Endstufe (Stufe 5) zugeordnet sind und eine Stufenlaufzeit von mindestens fünf Jahren vollendet haben,  werden zum 01.01.2017 der Stufe 6 in ihrer neuen </a:t>
            </a:r>
            <a:r>
              <a:rPr lang="de-DE" sz="1400" dirty="0" err="1" smtClean="0"/>
              <a:t>SuE</a:t>
            </a:r>
            <a:r>
              <a:rPr lang="de-DE" sz="1400" dirty="0" smtClean="0"/>
              <a:t>-Entgeltgruppe zugeordnet</a:t>
            </a:r>
          </a:p>
          <a:p>
            <a:r>
              <a:rPr lang="de-DE" sz="1400" dirty="0" smtClean="0"/>
              <a:t>Beschäftigte welche in der sogenannten „kleinen EG 9“ schon der Endstufe (Stufe 4) zugeordnet sind und dort eine Stufenlaufzeit von mindestens vier Jahren vollendet haben, werden zum 01.01.2017 der Stufe 5 in ihrer neuen </a:t>
            </a:r>
            <a:r>
              <a:rPr lang="de-DE" sz="1400" dirty="0" err="1" smtClean="0"/>
              <a:t>SuE</a:t>
            </a:r>
            <a:r>
              <a:rPr lang="de-DE" sz="1400" dirty="0" smtClean="0"/>
              <a:t>-Entgeltgruppe zugeordnet</a:t>
            </a:r>
          </a:p>
          <a:p>
            <a:pPr lvl="1"/>
            <a:r>
              <a:rPr lang="de-DE" sz="1400" dirty="0" smtClean="0"/>
              <a:t>Die Stufenlaufzeit in der Stufe 5 beginnt zum 01.01.2017 von Neuem</a:t>
            </a:r>
          </a:p>
          <a:p>
            <a:pPr lvl="1"/>
            <a:r>
              <a:rPr lang="de-DE" sz="1400" dirty="0" smtClean="0"/>
              <a:t>Eine Direkteinstufung in Stufe 6 (bei mehr als 9-jähriger Stufenlaufzeit in Stufe 4) ist nicht möglich</a:t>
            </a:r>
            <a:endParaRPr lang="de-DE" sz="14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Überleitungsregelungen</a:t>
            </a:r>
            <a:br>
              <a:rPr lang="de-DE" dirty="0" smtClean="0"/>
            </a:br>
            <a:r>
              <a:rPr lang="de-DE" dirty="0" smtClean="0"/>
              <a:t>Entgeltgruppenzulagen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Zukünftig entfallen:</a:t>
            </a:r>
          </a:p>
          <a:p>
            <a:pPr lvl="1"/>
            <a:r>
              <a:rPr lang="de-DE" dirty="0" smtClean="0"/>
              <a:t>alle Entgeltgruppenzulagen nach Anlage A zum TV-L Teil II Abschnitt 20</a:t>
            </a:r>
          </a:p>
          <a:p>
            <a:pPr lvl="1"/>
            <a:r>
              <a:rPr lang="de-DE" dirty="0" smtClean="0"/>
              <a:t>alle </a:t>
            </a:r>
            <a:r>
              <a:rPr lang="de-DE" dirty="0" err="1" smtClean="0"/>
              <a:t>Besitzstandszulagen</a:t>
            </a:r>
            <a:r>
              <a:rPr lang="de-DE" dirty="0" smtClean="0"/>
              <a:t> nach den Bestimmungen der ARR-Ü-</a:t>
            </a:r>
            <a:r>
              <a:rPr lang="de-DE" dirty="0" err="1" smtClean="0"/>
              <a:t>Konf</a:t>
            </a:r>
            <a:r>
              <a:rPr lang="de-DE" dirty="0" smtClean="0"/>
              <a:t> z. B. Vergütungsgruppenzulagen gemäß § 9 ARR-Ü-</a:t>
            </a:r>
            <a:r>
              <a:rPr lang="de-DE" dirty="0" err="1" smtClean="0"/>
              <a:t>Konf</a:t>
            </a:r>
            <a:endParaRPr lang="de-DE" dirty="0" smtClean="0"/>
          </a:p>
          <a:p>
            <a:r>
              <a:rPr lang="de-DE" dirty="0" smtClean="0"/>
              <a:t>Erhalten bleibt die kinderbezogene </a:t>
            </a:r>
            <a:r>
              <a:rPr lang="de-DE" dirty="0" err="1" smtClean="0"/>
              <a:t>Besitzstandszulage</a:t>
            </a:r>
            <a:r>
              <a:rPr lang="de-DE" dirty="0" smtClean="0"/>
              <a:t> gemäß § 11 ARR-Ü-</a:t>
            </a:r>
            <a:r>
              <a:rPr lang="de-DE" dirty="0" err="1" smtClean="0"/>
              <a:t>Konf</a:t>
            </a:r>
            <a:r>
              <a:rPr lang="de-DE" dirty="0" smtClean="0"/>
              <a:t> solange die Bedingungen erfüllt sind</a:t>
            </a:r>
          </a:p>
          <a:p>
            <a:r>
              <a:rPr lang="de-DE" dirty="0" smtClean="0"/>
              <a:t>Erhalten bleibt die persönliche Zulage für die Ausübung  vorübergehend übertragener höherwertiger Tätigkeiten (wird bei Überleitung neu berechnet)</a:t>
            </a:r>
            <a:endParaRPr lang="de-DE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Überleitungsregelungen</a:t>
            </a:r>
            <a:br>
              <a:rPr lang="de-DE" dirty="0" smtClean="0"/>
            </a:br>
            <a:r>
              <a:rPr lang="de-DE" dirty="0" err="1" smtClean="0"/>
              <a:t>Besitzstandswahrung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Liegt das Tabellenentgelt infolge der Überleitung unterhalb des bisherigen Entgeltes, erhalten die Beschäftigten für die Dauer der unverändert ausgeübten Tätigkeit den Unterschiedsbetrag als </a:t>
            </a:r>
            <a:r>
              <a:rPr lang="de-DE" dirty="0" err="1" smtClean="0"/>
              <a:t>Besitzstandszulage</a:t>
            </a:r>
            <a:endParaRPr lang="de-DE" dirty="0" smtClean="0"/>
          </a:p>
          <a:p>
            <a:pPr lvl="1"/>
            <a:r>
              <a:rPr lang="de-DE" dirty="0" smtClean="0"/>
              <a:t>Die </a:t>
            </a:r>
            <a:r>
              <a:rPr lang="de-DE" dirty="0" err="1" smtClean="0"/>
              <a:t>Besitzstandszulage</a:t>
            </a:r>
            <a:r>
              <a:rPr lang="de-DE" dirty="0" smtClean="0"/>
              <a:t> nimmt an künftigen Entgeltanpassungen teil</a:t>
            </a:r>
          </a:p>
          <a:p>
            <a:pPr lvl="1"/>
            <a:r>
              <a:rPr lang="de-DE" dirty="0" smtClean="0"/>
              <a:t>Im Rahmen eines Stufenaufstiegs schmilzt die </a:t>
            </a:r>
            <a:r>
              <a:rPr lang="de-DE" dirty="0" err="1" smtClean="0"/>
              <a:t>Besitzstandszulage</a:t>
            </a:r>
            <a:r>
              <a:rPr lang="de-DE" dirty="0" smtClean="0"/>
              <a:t> ab</a:t>
            </a:r>
            <a:endParaRPr lang="de-DE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Kinderpflegerin/ Sozialassistentin mit entsprechender Tätigkeit</a:t>
            </a:r>
            <a:endParaRPr lang="de-DE" sz="3200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</p:nvPr>
        </p:nvGraphicFramePr>
        <p:xfrm>
          <a:off x="251520" y="3717032"/>
          <a:ext cx="8627053" cy="1152128"/>
        </p:xfrm>
        <a:graphic>
          <a:graphicData uri="http://schemas.openxmlformats.org/drawingml/2006/table">
            <a:tbl>
              <a:tblPr/>
              <a:tblGrid>
                <a:gridCol w="799586"/>
                <a:gridCol w="489217"/>
                <a:gridCol w="733825"/>
                <a:gridCol w="733825"/>
                <a:gridCol w="733825"/>
                <a:gridCol w="733825"/>
                <a:gridCol w="733825"/>
                <a:gridCol w="733825"/>
                <a:gridCol w="733825"/>
                <a:gridCol w="733825"/>
                <a:gridCol w="733825"/>
                <a:gridCol w="733825"/>
              </a:tblGrid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Berufsjahr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74" marR="6474" marT="64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18.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 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EG 6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2.256,97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2.489,61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2.605,94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2.605,94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2.722,27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2.722,27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2.797,87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2.797,87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2.879,29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2.879,29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neu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 3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2.155,18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2.420,06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2.420,06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2.573,62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2.573,62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2.714,63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2.714,63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2.779,14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2.779,14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2.856,20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Sozialassistentin in Tätigkeit einer Erzieherin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</p:nvPr>
        </p:nvGraphicFramePr>
        <p:xfrm>
          <a:off x="251520" y="3717032"/>
          <a:ext cx="8283579" cy="1152128"/>
        </p:xfrm>
        <a:graphic>
          <a:graphicData uri="http://schemas.openxmlformats.org/drawingml/2006/table">
            <a:tbl>
              <a:tblPr/>
              <a:tblGrid>
                <a:gridCol w="856922"/>
                <a:gridCol w="571281"/>
                <a:gridCol w="856922"/>
                <a:gridCol w="856922"/>
                <a:gridCol w="856922"/>
                <a:gridCol w="856922"/>
                <a:gridCol w="856922"/>
                <a:gridCol w="856922"/>
                <a:gridCol w="856922"/>
                <a:gridCol w="856922"/>
              </a:tblGrid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Berufsjahr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13" marR="7813" marT="78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 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EG 5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2.163,90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2.384,92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2.501,25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2.501,25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2.611,75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2.611,75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2.699,00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2.757,16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neu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 4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2.315,02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2.571,91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2.571,91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2.731,76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2.731,76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2.840,22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2.840,22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2.840,22</a:t>
                      </a:r>
                    </a:p>
                  </a:txBody>
                  <a:tcPr marL="7813" marR="7813" marT="7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Erzieherin mit entsprechender Tätigkeit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</p:nvPr>
        </p:nvGraphicFramePr>
        <p:xfrm>
          <a:off x="251520" y="3717032"/>
          <a:ext cx="8499950" cy="1152128"/>
        </p:xfrm>
        <a:graphic>
          <a:graphicData uri="http://schemas.openxmlformats.org/drawingml/2006/table">
            <a:tbl>
              <a:tblPr/>
              <a:tblGrid>
                <a:gridCol w="799586"/>
                <a:gridCol w="481274"/>
                <a:gridCol w="721909"/>
                <a:gridCol w="721909"/>
                <a:gridCol w="721909"/>
                <a:gridCol w="721909"/>
                <a:gridCol w="721909"/>
                <a:gridCol w="721909"/>
                <a:gridCol w="721909"/>
                <a:gridCol w="721909"/>
                <a:gridCol w="721909"/>
                <a:gridCol w="721909"/>
              </a:tblGrid>
              <a:tr h="29184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Berufsjahr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74" marR="6474" marT="64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23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 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EG 8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2.448,90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2.704,82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2.821,13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2.821,13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2.931,65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2.931,65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3.053,79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3.053,79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3.129,40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3.129,40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neu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 8a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2.519,04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2.764,80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2.764,80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2.959,36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2.959,36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3.143,68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3.143,68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3.322,88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3.322,88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3.509,76</a:t>
                      </a:r>
                    </a:p>
                  </a:txBody>
                  <a:tcPr marL="6474" marR="6474" marT="6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Heilpädagogin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</p:nvPr>
        </p:nvGraphicFramePr>
        <p:xfrm>
          <a:off x="251520" y="3717031"/>
          <a:ext cx="8566300" cy="1152128"/>
        </p:xfrm>
        <a:graphic>
          <a:graphicData uri="http://schemas.openxmlformats.org/drawingml/2006/table">
            <a:tbl>
              <a:tblPr/>
              <a:tblGrid>
                <a:gridCol w="856630"/>
                <a:gridCol w="856630"/>
                <a:gridCol w="856630"/>
                <a:gridCol w="856630"/>
                <a:gridCol w="856630"/>
                <a:gridCol w="856630"/>
                <a:gridCol w="856630"/>
                <a:gridCol w="856630"/>
                <a:gridCol w="856630"/>
                <a:gridCol w="856630"/>
              </a:tblGrid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Berufsjahr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53" marR="7553" marT="755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 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kleine EG 9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2.611,75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2.885,11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2.885,11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3.024,71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3.024,71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3.024,71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3.410,25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3.410,25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neu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 9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2.539,52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2.826,24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3.051,52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3.051,52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3.379,20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3.686,40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3.686,40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3.921,92</a:t>
                      </a:r>
                    </a:p>
                  </a:txBody>
                  <a:tcPr marL="7553" marR="7553" marT="7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Stellv. Kita Leitung 40 Plätze</a:t>
            </a:r>
            <a:endParaRPr lang="de-DE" dirty="0"/>
          </a:p>
        </p:txBody>
      </p:sp>
      <p:graphicFrame>
        <p:nvGraphicFramePr>
          <p:cNvPr id="24" name="Inhaltsplatzhalter 23"/>
          <p:cNvGraphicFramePr>
            <a:graphicFrameLocks noGrp="1"/>
          </p:cNvGraphicFramePr>
          <p:nvPr>
            <p:ph idx="1"/>
          </p:nvPr>
        </p:nvGraphicFramePr>
        <p:xfrm>
          <a:off x="251520" y="3717031"/>
          <a:ext cx="8659499" cy="1152129"/>
        </p:xfrm>
        <a:graphic>
          <a:graphicData uri="http://schemas.openxmlformats.org/drawingml/2006/table">
            <a:tbl>
              <a:tblPr/>
              <a:tblGrid>
                <a:gridCol w="329582"/>
                <a:gridCol w="1060680"/>
                <a:gridCol w="685183"/>
                <a:gridCol w="716013"/>
                <a:gridCol w="729030"/>
                <a:gridCol w="729030"/>
                <a:gridCol w="755067"/>
                <a:gridCol w="742048"/>
                <a:gridCol w="732285"/>
                <a:gridCol w="755067"/>
                <a:gridCol w="732285"/>
                <a:gridCol w="693229"/>
              </a:tblGrid>
              <a:tr h="288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Berufsjahr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 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EG 8 + Zulage Nr. 6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2.564,35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2.820,27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2.936,58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2.936,58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3.047,10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3.047,10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3.169,24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3.169,24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3.244,85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3.244,85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54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neu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 9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2.539,52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2.826,24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2.826,24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3.051,52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3.051,52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3.379,20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3.379,20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3.686,40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3.686,40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3.921,92</a:t>
                      </a:r>
                    </a:p>
                  </a:txBody>
                  <a:tcPr marL="6835" marR="6835" marT="6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Kita Leitung 40 Plätze/ stellv. Kita Leitung 70 Plätze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</p:nvPr>
        </p:nvGraphicFramePr>
        <p:xfrm>
          <a:off x="251520" y="3717032"/>
          <a:ext cx="8195140" cy="1152128"/>
        </p:xfrm>
        <a:graphic>
          <a:graphicData uri="http://schemas.openxmlformats.org/drawingml/2006/table">
            <a:tbl>
              <a:tblPr/>
              <a:tblGrid>
                <a:gridCol w="800370"/>
                <a:gridCol w="739477"/>
                <a:gridCol w="739477"/>
                <a:gridCol w="739477"/>
                <a:gridCol w="739477"/>
                <a:gridCol w="739477"/>
                <a:gridCol w="739477"/>
                <a:gridCol w="739477"/>
                <a:gridCol w="739477"/>
                <a:gridCol w="739477"/>
                <a:gridCol w="739477"/>
              </a:tblGrid>
              <a:tr h="292234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Berufsjahr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6" marR="6866" marT="686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84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 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EG 9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2.611,75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2.885,11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3.024,71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3.024,71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3.410,25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3.410,25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3.719,66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3.719,66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3.719,66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neu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 13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2.948,68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3.177,02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3.177,02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3.469,13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3.469,13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3.704,30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3.704,30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3.998,31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4.145,30</a:t>
                      </a:r>
                    </a:p>
                  </a:txBody>
                  <a:tcPr marL="6866" marR="6866" marT="6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953201" cy="13716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Kita Leitung 70 Plätze/</a:t>
            </a:r>
            <a:br>
              <a:rPr lang="de-DE" dirty="0" smtClean="0"/>
            </a:br>
            <a:r>
              <a:rPr lang="de-DE" dirty="0" smtClean="0"/>
              <a:t>stellv. Kita Leitung 100 Plätze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</p:nvPr>
        </p:nvGraphicFramePr>
        <p:xfrm>
          <a:off x="251520" y="3717032"/>
          <a:ext cx="8566141" cy="1153264"/>
        </p:xfrm>
        <a:graphic>
          <a:graphicData uri="http://schemas.openxmlformats.org/drawingml/2006/table">
            <a:tbl>
              <a:tblPr/>
              <a:tblGrid>
                <a:gridCol w="799566"/>
                <a:gridCol w="1226302"/>
                <a:gridCol w="726697"/>
                <a:gridCol w="726697"/>
                <a:gridCol w="726697"/>
                <a:gridCol w="726697"/>
                <a:gridCol w="726697"/>
                <a:gridCol w="726697"/>
                <a:gridCol w="726697"/>
                <a:gridCol w="726697"/>
                <a:gridCol w="726697"/>
              </a:tblGrid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Berufsjahr</a:t>
                      </a:r>
                    </a:p>
                  </a:txBody>
                  <a:tcPr marL="6464" marR="6464" marT="6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64" marR="6464" marT="64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6464" marR="6464" marT="6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6464" marR="6464" marT="6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6464" marR="6464" marT="6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6464" marR="6464" marT="6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</a:p>
                  </a:txBody>
                  <a:tcPr marL="6464" marR="6464" marT="6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</a:p>
                  </a:txBody>
                  <a:tcPr marL="6464" marR="6464" marT="6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</a:t>
                      </a:r>
                    </a:p>
                  </a:txBody>
                  <a:tcPr marL="6464" marR="6464" marT="6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</a:t>
                      </a:r>
                    </a:p>
                  </a:txBody>
                  <a:tcPr marL="6464" marR="6464" marT="6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18.</a:t>
                      </a:r>
                    </a:p>
                  </a:txBody>
                  <a:tcPr marL="6464" marR="6464" marT="6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alt </a:t>
                      </a:r>
                    </a:p>
                  </a:txBody>
                  <a:tcPr marL="6464" marR="6464" marT="6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EG 9 + Zulage Nr. 5</a:t>
                      </a:r>
                    </a:p>
                  </a:txBody>
                  <a:tcPr marL="6464" marR="6464" marT="6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2.730,14</a:t>
                      </a:r>
                    </a:p>
                  </a:txBody>
                  <a:tcPr marL="6464" marR="6464" marT="6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3.003,50</a:t>
                      </a:r>
                    </a:p>
                  </a:txBody>
                  <a:tcPr marL="6464" marR="6464" marT="6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3.143,10</a:t>
                      </a:r>
                    </a:p>
                  </a:txBody>
                  <a:tcPr marL="6464" marR="6464" marT="6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3.143,10</a:t>
                      </a:r>
                    </a:p>
                  </a:txBody>
                  <a:tcPr marL="6464" marR="6464" marT="6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3.528,64</a:t>
                      </a:r>
                    </a:p>
                  </a:txBody>
                  <a:tcPr marL="6464" marR="6464" marT="6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3.528,64</a:t>
                      </a:r>
                    </a:p>
                  </a:txBody>
                  <a:tcPr marL="6464" marR="6464" marT="6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3.838,05</a:t>
                      </a:r>
                    </a:p>
                  </a:txBody>
                  <a:tcPr marL="6464" marR="6464" marT="6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3.838,05</a:t>
                      </a:r>
                    </a:p>
                  </a:txBody>
                  <a:tcPr marL="6464" marR="6464" marT="6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3.838,05</a:t>
                      </a:r>
                    </a:p>
                  </a:txBody>
                  <a:tcPr marL="6464" marR="6464" marT="6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neu</a:t>
                      </a:r>
                    </a:p>
                  </a:txBody>
                  <a:tcPr marL="6464" marR="6464" marT="6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 15</a:t>
                      </a:r>
                    </a:p>
                  </a:txBody>
                  <a:tcPr marL="6464" marR="6464" marT="6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2.982,92</a:t>
                      </a:r>
                    </a:p>
                  </a:txBody>
                  <a:tcPr marL="6464" marR="6464" marT="6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3.292,71</a:t>
                      </a:r>
                    </a:p>
                  </a:txBody>
                  <a:tcPr marL="6464" marR="6464" marT="6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3.292,71</a:t>
                      </a:r>
                    </a:p>
                  </a:txBody>
                  <a:tcPr marL="6464" marR="6464" marT="6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3.527,94</a:t>
                      </a:r>
                    </a:p>
                  </a:txBody>
                  <a:tcPr marL="6464" marR="6464" marT="6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3.527,94</a:t>
                      </a:r>
                    </a:p>
                  </a:txBody>
                  <a:tcPr marL="6464" marR="6464" marT="6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3.798,41</a:t>
                      </a:r>
                    </a:p>
                  </a:txBody>
                  <a:tcPr marL="6464" marR="6464" marT="6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3.798,41</a:t>
                      </a:r>
                    </a:p>
                  </a:txBody>
                  <a:tcPr marL="6464" marR="6464" marT="6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4.233,51</a:t>
                      </a:r>
                    </a:p>
                  </a:txBody>
                  <a:tcPr marL="6464" marR="6464" marT="6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4.421,65</a:t>
                      </a:r>
                    </a:p>
                  </a:txBody>
                  <a:tcPr marL="6464" marR="6464" marT="6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Geltungsbereich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Anlage 9 Nr. 1 DVO</a:t>
            </a:r>
          </a:p>
          <a:p>
            <a:pPr lvl="1"/>
            <a:r>
              <a:rPr lang="de-DE" dirty="0" smtClean="0"/>
              <a:t>Pädagogische Fachkräfte in Kindertageseinrichtungen</a:t>
            </a:r>
          </a:p>
          <a:p>
            <a:pPr lvl="1"/>
            <a:r>
              <a:rPr lang="de-DE" dirty="0" smtClean="0"/>
              <a:t>Pädagogische Leitungen bei überregionalen Trägern von Kita-Einrichtungen</a:t>
            </a:r>
          </a:p>
          <a:p>
            <a:pPr lvl="1"/>
            <a:r>
              <a:rPr lang="de-DE" dirty="0" smtClean="0"/>
              <a:t>Fachberaterinnen für Tageseinrichtungen für Kinder</a:t>
            </a:r>
            <a:endParaRPr lang="de-DE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Kita Leitung 100 Plätze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</p:nvPr>
        </p:nvGraphicFramePr>
        <p:xfrm>
          <a:off x="251520" y="3717031"/>
          <a:ext cx="8601790" cy="1152129"/>
        </p:xfrm>
        <a:graphic>
          <a:graphicData uri="http://schemas.openxmlformats.org/drawingml/2006/table">
            <a:tbl>
              <a:tblPr/>
              <a:tblGrid>
                <a:gridCol w="768875"/>
                <a:gridCol w="913040"/>
                <a:gridCol w="768875"/>
                <a:gridCol w="768875"/>
                <a:gridCol w="768875"/>
                <a:gridCol w="768875"/>
                <a:gridCol w="768875"/>
                <a:gridCol w="768875"/>
                <a:gridCol w="768875"/>
                <a:gridCol w="768875"/>
                <a:gridCol w="768875"/>
              </a:tblGrid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Berufsjahr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53" marR="6753" marT="675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18.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9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alt 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EG 10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2.943,29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3.257,35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3.499,50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3.499,50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3.743,44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3.743,44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4.207,56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4.207,56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4.207,56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neu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 16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3.097,11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3.422,10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3.422,10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3.680,80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3.680,80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3.998,31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3.998,31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4.351,10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4.562,78</a:t>
                      </a:r>
                    </a:p>
                  </a:txBody>
                  <a:tcPr marL="6753" marR="6753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Tarifregelung ab 01.01.2017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Anwendung </a:t>
            </a:r>
            <a:r>
              <a:rPr lang="de-DE" dirty="0" smtClean="0">
                <a:hlinkClick r:id="rId2" action="ppaction://hlinkfile"/>
              </a:rPr>
              <a:t>Entgelttabelle </a:t>
            </a:r>
            <a:r>
              <a:rPr lang="de-DE" dirty="0" err="1" smtClean="0">
                <a:hlinkClick r:id="rId2" action="ppaction://hlinkfile"/>
              </a:rPr>
              <a:t>SuE</a:t>
            </a:r>
            <a:r>
              <a:rPr lang="de-DE" dirty="0" smtClean="0">
                <a:hlinkClick r:id="rId2" action="ppaction://hlinkfile"/>
              </a:rPr>
              <a:t> </a:t>
            </a:r>
            <a:r>
              <a:rPr lang="de-DE" dirty="0" smtClean="0"/>
              <a:t>des </a:t>
            </a:r>
            <a:r>
              <a:rPr lang="de-DE" dirty="0" err="1" smtClean="0"/>
              <a:t>TVöD</a:t>
            </a:r>
            <a:r>
              <a:rPr lang="de-DE" dirty="0" smtClean="0"/>
              <a:t>-V (VKA)</a:t>
            </a:r>
          </a:p>
          <a:p>
            <a:r>
              <a:rPr lang="de-DE" dirty="0" smtClean="0"/>
              <a:t>Anwendung weiterer Einzelbestimmungen des </a:t>
            </a:r>
            <a:r>
              <a:rPr lang="de-DE" dirty="0" err="1" smtClean="0"/>
              <a:t>TVöD</a:t>
            </a:r>
            <a:r>
              <a:rPr lang="de-DE" dirty="0" smtClean="0"/>
              <a:t>-V bei grundsätzlicher Weitergeltung der Regelungen des TV-L über die </a:t>
            </a:r>
            <a:r>
              <a:rPr lang="de-DE" dirty="0" err="1" smtClean="0"/>
              <a:t>Bezugnahmeklausel</a:t>
            </a:r>
            <a:r>
              <a:rPr lang="de-DE" dirty="0" smtClean="0"/>
              <a:t> der DVO</a:t>
            </a:r>
            <a:endParaRPr lang="de-DE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Arbeitszeit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Die durchschnittliche wöchentliche Arbeitszeit beträgt zukünftig 39 Stunden (§ 6 Abs. 1 Buchstabe b </a:t>
            </a:r>
            <a:r>
              <a:rPr lang="de-DE" dirty="0" err="1" smtClean="0"/>
              <a:t>TVöD</a:t>
            </a:r>
            <a:r>
              <a:rPr lang="de-DE" dirty="0" smtClean="0"/>
              <a:t>-V)</a:t>
            </a:r>
          </a:p>
          <a:p>
            <a:pPr lvl="1"/>
            <a:r>
              <a:rPr lang="de-DE" dirty="0" smtClean="0"/>
              <a:t>Arbeitsverträge mit einer festvereinbarten Arbeitszeit ändern sich nicht.</a:t>
            </a:r>
          </a:p>
          <a:p>
            <a:pPr lvl="2"/>
            <a:r>
              <a:rPr lang="de-DE" dirty="0" smtClean="0"/>
              <a:t>Da sich der Teilzeitfaktor verändert (z. B. 25/39 statt 25/38,5) ergibt sich ein geringeres Entgelt (etwa 1,3 %/ im Rahmen der Überleitung bei insgesamt niedrigerem Entgelt </a:t>
            </a:r>
            <a:r>
              <a:rPr lang="de-DE" dirty="0" err="1" smtClean="0"/>
              <a:t>Besitzstandszulage</a:t>
            </a:r>
            <a:r>
              <a:rPr lang="de-DE" dirty="0" smtClean="0"/>
              <a:t> bis zum nächsten Stufenaufstieg)</a:t>
            </a:r>
          </a:p>
          <a:p>
            <a:pPr lvl="1"/>
            <a:r>
              <a:rPr lang="de-DE" dirty="0" smtClean="0"/>
              <a:t>Bei Arbeitsverträgen mit einer prozentualen Arbeitszeitangabe erhöht sich die Arbeitszeit automatisch.</a:t>
            </a:r>
          </a:p>
          <a:p>
            <a:pPr lvl="2"/>
            <a:r>
              <a:rPr lang="de-DE" dirty="0" smtClean="0"/>
              <a:t>Da die erhöhten Stundenzahlen nicht über das </a:t>
            </a:r>
            <a:r>
              <a:rPr lang="de-DE" dirty="0" err="1" smtClean="0"/>
              <a:t>KiTaG</a:t>
            </a:r>
            <a:r>
              <a:rPr lang="de-DE" dirty="0" smtClean="0"/>
              <a:t> finanziert werden, ist mit Änderungsverträgen, im Extremfall mit Änderungskündigungen zu rechnen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Eingruppierung 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e-DE" sz="2800" dirty="0" smtClean="0"/>
              <a:t>Die Eingruppierung richtet sich zukünftig nach den Tätigkeitsmerkmalen des </a:t>
            </a:r>
            <a:r>
              <a:rPr lang="de-DE" sz="2800" dirty="0" err="1" smtClean="0"/>
              <a:t>SuE</a:t>
            </a:r>
            <a:r>
              <a:rPr lang="de-DE" sz="2800" dirty="0" smtClean="0"/>
              <a:t>-Tarifs (</a:t>
            </a:r>
            <a:r>
              <a:rPr lang="de-DE" sz="2800" dirty="0" smtClean="0">
                <a:hlinkClick r:id="rId2" action="ppaction://hlinkfile"/>
              </a:rPr>
              <a:t>Anhang der Anlage C zum </a:t>
            </a:r>
            <a:r>
              <a:rPr lang="de-DE" sz="2800" dirty="0" err="1" smtClean="0">
                <a:hlinkClick r:id="rId2" action="ppaction://hlinkfile"/>
              </a:rPr>
              <a:t>TVöD</a:t>
            </a:r>
            <a:r>
              <a:rPr lang="de-DE" sz="2800" dirty="0" smtClean="0">
                <a:hlinkClick r:id="rId2" action="ppaction://hlinkfile"/>
              </a:rPr>
              <a:t>-V</a:t>
            </a:r>
            <a:r>
              <a:rPr lang="de-DE" sz="2800" dirty="0" smtClean="0"/>
              <a:t>)</a:t>
            </a:r>
          </a:p>
          <a:p>
            <a:pPr lvl="1"/>
            <a:r>
              <a:rPr lang="de-DE" sz="2800" dirty="0" smtClean="0"/>
              <a:t>Eingruppierung erfolgt zukünftig in den Entgeltgruppen S 2 – S 18</a:t>
            </a:r>
          </a:p>
          <a:p>
            <a:r>
              <a:rPr lang="de-DE" sz="2800" dirty="0" smtClean="0"/>
              <a:t>Die Sonderregelung des § 15 Nr. 3 DVO, nach der fürsorgerisch-bewahrende Tätigkeit immer schwierige fachliche Tätigkeit ist, entfällt zukünftig</a:t>
            </a:r>
          </a:p>
          <a:p>
            <a:pPr lvl="1"/>
            <a:r>
              <a:rPr lang="de-DE" sz="2800" dirty="0" smtClean="0"/>
              <a:t>Kinderpflegerinnen und Sozialassistentinnen mit entsprechender Tätigkeit werden zukünftig schlechter eingruppiert (Normaltätigkeit) und erhalten im </a:t>
            </a:r>
            <a:r>
              <a:rPr lang="de-DE" sz="2800" dirty="0" err="1" smtClean="0"/>
              <a:t>SuE</a:t>
            </a:r>
            <a:r>
              <a:rPr lang="de-DE" sz="2800" dirty="0" smtClean="0"/>
              <a:t>-Tarif ein dauerhaft niedrigeres Entgelt</a:t>
            </a:r>
          </a:p>
          <a:p>
            <a:r>
              <a:rPr lang="de-DE" sz="2800" dirty="0" smtClean="0"/>
              <a:t>Arbeitgeberwechsel innerhalb des DVO-Bereichs können zukünftig zu Entgeltstufenverlusten führen (keine Geltung des § 16 Abs. 1 Nr. 2 DVO)</a:t>
            </a:r>
          </a:p>
          <a:p>
            <a:r>
              <a:rPr lang="de-DE" sz="2800" dirty="0" smtClean="0"/>
              <a:t>Eventuell ist zukünftig bei Höhergruppierungen eine stufengleiche Zuordnung möglich (für den </a:t>
            </a:r>
            <a:r>
              <a:rPr lang="de-DE" sz="2800" dirty="0" err="1" smtClean="0"/>
              <a:t>TVöD</a:t>
            </a:r>
            <a:r>
              <a:rPr lang="de-DE" sz="2800" dirty="0" smtClean="0"/>
              <a:t>-VKA zum 01.03.2017 beschlossen/ von der ADK noch nicht übernommen)</a:t>
            </a:r>
          </a:p>
          <a:p>
            <a:endParaRPr lang="de-DE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Eingruppierung 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>
                <a:hlinkClick r:id="rId2" action="ppaction://hlinkfile"/>
              </a:rPr>
              <a:t>Entgelttabelle des </a:t>
            </a:r>
            <a:r>
              <a:rPr lang="de-DE" dirty="0" err="1" smtClean="0">
                <a:hlinkClick r:id="rId2" action="ppaction://hlinkfile"/>
              </a:rPr>
              <a:t>SuE</a:t>
            </a:r>
            <a:r>
              <a:rPr lang="de-DE" dirty="0" smtClean="0">
                <a:hlinkClick r:id="rId2" action="ppaction://hlinkfile"/>
              </a:rPr>
              <a:t>-Tarifs </a:t>
            </a:r>
            <a:r>
              <a:rPr lang="de-DE" dirty="0" smtClean="0"/>
              <a:t>enthält in allen Entgeltgruppen sechs Entgeltstufen</a:t>
            </a:r>
          </a:p>
          <a:p>
            <a:pPr lvl="1"/>
            <a:r>
              <a:rPr lang="de-DE" dirty="0" smtClean="0"/>
              <a:t>TV-L-Entgelttabelle hat in  EG 1 – 8 sechs Entgeltstufen, in EG 9 – 15 fünf Entgeltstufen</a:t>
            </a:r>
          </a:p>
          <a:p>
            <a:r>
              <a:rPr lang="de-DE" dirty="0" smtClean="0"/>
              <a:t>Die Verweildauer in Entgeltstufe 2 beträgt drei Jahre (in TV-L-Tabelle zwei Jahre), die Verweildauer in Entgeltstufe 3 beträgt vier Jahre (in TV-L-Tabelle drei Jahre)</a:t>
            </a:r>
          </a:p>
          <a:p>
            <a:pPr lvl="1"/>
            <a:r>
              <a:rPr lang="de-DE" dirty="0" smtClean="0"/>
              <a:t>Die Entgeltstufe 4 wird im </a:t>
            </a:r>
            <a:r>
              <a:rPr lang="de-DE" dirty="0" err="1" smtClean="0"/>
              <a:t>SuE</a:t>
            </a:r>
            <a:r>
              <a:rPr lang="de-DE" dirty="0" smtClean="0"/>
              <a:t>-Tarif zwei Jahre später erreicht als in der TV-L-Tabelle</a:t>
            </a:r>
          </a:p>
          <a:p>
            <a:pPr lvl="1"/>
            <a:r>
              <a:rPr lang="de-DE" dirty="0" smtClean="0"/>
              <a:t>Bei Neueinstellung Direkteinstufung in die Entgeltstufe 3 erst nach vier Jahren einschlägiger Berufserfahrung</a:t>
            </a:r>
          </a:p>
          <a:p>
            <a:r>
              <a:rPr lang="de-DE" dirty="0" smtClean="0"/>
              <a:t>Für Beschäftigte in der Tätigkeit </a:t>
            </a:r>
            <a:r>
              <a:rPr lang="de-DE" smtClean="0"/>
              <a:t>von Erzieherinnen (z</a:t>
            </a:r>
            <a:r>
              <a:rPr lang="de-DE" dirty="0" smtClean="0"/>
              <a:t>. B. Sozialassistentinnen), Heilerziehungspflegerinnen und Heilerzieherinnen ist die Entgeltstufe 4 die Endstufe </a:t>
            </a:r>
          </a:p>
          <a:p>
            <a:endParaRPr lang="de-DE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Eingruppierung 3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Erhalten bleiben:</a:t>
            </a:r>
          </a:p>
          <a:p>
            <a:pPr lvl="1"/>
            <a:r>
              <a:rPr lang="de-DE" dirty="0" smtClean="0"/>
              <a:t>Möglichkeit zur ganz oder teilweisen Vorweggewährung von bis zu drei Entgeltstufen zur Deckung des Personalbedarfs oder zur Bindung von qualifizierten Fachkräften (§ 16 Abs. 3 DVO)</a:t>
            </a:r>
          </a:p>
          <a:p>
            <a:pPr lvl="1"/>
            <a:r>
              <a:rPr lang="de-DE" dirty="0" smtClean="0"/>
              <a:t>Zuordnung zur Entgeltstufe 3 bei befristeten Arbeitsverhältnissen bis zu 6 Wochen unabhängig von der vorliegenden einschlägigen Berufserfahrung</a:t>
            </a:r>
            <a:endParaRPr lang="de-DE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Jahressonderzahlung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Bestimmt sich zukünftig nach § 20 </a:t>
            </a:r>
            <a:r>
              <a:rPr lang="de-DE" dirty="0" err="1" smtClean="0"/>
              <a:t>TVöD</a:t>
            </a:r>
            <a:endParaRPr lang="de-DE" dirty="0" smtClean="0"/>
          </a:p>
          <a:p>
            <a:pPr lvl="1"/>
            <a:r>
              <a:rPr lang="de-DE" dirty="0" smtClean="0"/>
              <a:t>Höhe der Jahressonderzahlung 2017</a:t>
            </a:r>
            <a:br>
              <a:rPr lang="de-DE" dirty="0" smtClean="0"/>
            </a:br>
            <a:r>
              <a:rPr lang="de-DE" dirty="0" smtClean="0"/>
              <a:t>S1 – S8	82,05 % (83 % TV-L)</a:t>
            </a:r>
            <a:br>
              <a:rPr lang="de-DE" dirty="0" smtClean="0"/>
            </a:br>
            <a:r>
              <a:rPr lang="de-DE" dirty="0" smtClean="0"/>
              <a:t>S9 – S18	72,52 %	 (68 % </a:t>
            </a:r>
            <a:r>
              <a:rPr lang="de-DE" dirty="0" err="1" smtClean="0"/>
              <a:t>bzw</a:t>
            </a:r>
            <a:r>
              <a:rPr lang="de-DE" dirty="0" smtClean="0"/>
              <a:t> ab EG 12 38 %)</a:t>
            </a:r>
          </a:p>
          <a:p>
            <a:pPr lvl="1"/>
            <a:r>
              <a:rPr lang="de-DE" dirty="0" smtClean="0"/>
              <a:t>Höhe der Jahressonderzahlung wird ab 2017 eingefroren und nimmt zukünftig nicht mehr an Tariferhöhungen teil.</a:t>
            </a:r>
          </a:p>
          <a:p>
            <a:pPr lvl="1"/>
            <a:r>
              <a:rPr lang="de-DE" dirty="0" smtClean="0"/>
              <a:t>Heilpädagoginnen (Eingruppierung S9) erhalten Jahressonderzahlung nach den Regeln der S1 – S8</a:t>
            </a:r>
            <a:endParaRPr lang="de-DE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Überleitungsregelungen</a:t>
            </a:r>
            <a:br>
              <a:rPr lang="de-DE" dirty="0" smtClean="0"/>
            </a:br>
            <a:r>
              <a:rPr lang="de-DE" dirty="0" smtClean="0"/>
              <a:t>Allgemeines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Über den 31.12.2016 hinaus beschäftigte Mitarbeiterinnen werden ab dem 01.01.2017 nach den </a:t>
            </a:r>
            <a:r>
              <a:rPr lang="de-DE" dirty="0" smtClean="0">
                <a:hlinkClick r:id="rId2" action="ppaction://hlinkfile"/>
              </a:rPr>
              <a:t>Tätigkeitsmerkmalen des Anhangs zur Anlage C zum </a:t>
            </a:r>
            <a:r>
              <a:rPr lang="de-DE" dirty="0" err="1" smtClean="0">
                <a:hlinkClick r:id="rId2" action="ppaction://hlinkfile"/>
              </a:rPr>
              <a:t>TVöD</a:t>
            </a:r>
            <a:r>
              <a:rPr lang="de-DE" dirty="0" smtClean="0">
                <a:hlinkClick r:id="rId2" action="ppaction://hlinkfile"/>
              </a:rPr>
              <a:t>-V</a:t>
            </a:r>
            <a:r>
              <a:rPr lang="de-DE" dirty="0" smtClean="0"/>
              <a:t> eingruppiert (Tarifautomatik)</a:t>
            </a:r>
          </a:p>
          <a:p>
            <a:pPr lvl="1"/>
            <a:r>
              <a:rPr lang="de-DE" dirty="0" smtClean="0"/>
              <a:t>Kein Nachtrag zum Dienstvertrag notwendig</a:t>
            </a:r>
          </a:p>
          <a:p>
            <a:pPr lvl="1"/>
            <a:r>
              <a:rPr lang="de-DE" dirty="0" smtClean="0"/>
              <a:t>Keine Mitbestimmung durch die MAV, aber Informationsrecht</a:t>
            </a:r>
          </a:p>
          <a:p>
            <a:r>
              <a:rPr lang="de-DE" dirty="0" smtClean="0"/>
              <a:t>Kinderpflegerinnen/ Sozialassistentinnen mit fürsorgerisch-bewahrender Tätigkeit (bisher immer schwierige fachliche Tätigkeit) werden aus der EG 6  TV-L in die S 3 </a:t>
            </a:r>
            <a:r>
              <a:rPr lang="de-DE" dirty="0" err="1" smtClean="0"/>
              <a:t>TVöD</a:t>
            </a:r>
            <a:r>
              <a:rPr lang="de-DE" dirty="0" smtClean="0"/>
              <a:t>-V (Normaltätigkeit) übergeleitet</a:t>
            </a:r>
            <a:endParaRPr lang="de-DE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ymphony">
  <a:themeElements>
    <a:clrScheme name="Sinfonie">
      <a:dk1>
        <a:sysClr val="windowText" lastClr="000000"/>
      </a:dk1>
      <a:lt1>
        <a:sysClr val="window" lastClr="FFFFFF"/>
      </a:lt1>
      <a:dk2>
        <a:srgbClr val="241F00"/>
      </a:dk2>
      <a:lt2>
        <a:srgbClr val="E5E9F7"/>
      </a:lt2>
      <a:accent1>
        <a:srgbClr val="AE0000"/>
      </a:accent1>
      <a:accent2>
        <a:srgbClr val="63457F"/>
      </a:accent2>
      <a:accent3>
        <a:srgbClr val="255775"/>
      </a:accent3>
      <a:accent4>
        <a:srgbClr val="A47C0C"/>
      </a:accent4>
      <a:accent5>
        <a:srgbClr val="39378D"/>
      </a:accent5>
      <a:accent6>
        <a:srgbClr val="680039"/>
      </a:accent6>
      <a:hlink>
        <a:srgbClr val="0000FF"/>
      </a:hlink>
      <a:folHlink>
        <a:srgbClr val="800080"/>
      </a:folHlink>
    </a:clrScheme>
    <a:fontScheme name="Sinfonie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aramond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infoni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75000"/>
              </a:schemeClr>
            </a:gs>
            <a:gs pos="100000">
              <a:schemeClr val="phClr">
                <a:tint val="75000"/>
                <a:satMod val="2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0000"/>
                <a:satMod val="115000"/>
              </a:schemeClr>
            </a:gs>
            <a:gs pos="100000">
              <a:schemeClr val="phClr">
                <a:tint val="80000"/>
                <a:shade val="100000"/>
                <a:alpha val="85000"/>
                <a:satMod val="25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>
              <a:shade val="95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0000"/>
              <a:satMod val="125000"/>
            </a:schemeClr>
          </a:solidFill>
          <a:prstDash val="solid"/>
        </a:ln>
        <a:ln w="25400" cap="flat" cmpd="sng" algn="ctr">
          <a:solidFill>
            <a:schemeClr val="phClr">
              <a:shade val="90000"/>
              <a:satMod val="13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25400" h="0" prst="convex"/>
          </a:sp3d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63500" h="25400" prst="convex"/>
          </a:sp3d>
        </a:effectStyle>
      </a:effectStyleLst>
      <a:bgFillStyleLst>
        <a:solidFill>
          <a:schemeClr val="phClr">
            <a:shade val="95000"/>
            <a:satMod val="11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250000"/>
              </a:schemeClr>
              <a:schemeClr val="phClr">
                <a:tint val="8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250000"/>
              </a:schemeClr>
              <a:schemeClr val="phClr">
                <a:tint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Symphony</Template>
  <TotalTime>0</TotalTime>
  <Words>1162</Words>
  <Application>Microsoft Office PowerPoint</Application>
  <PresentationFormat>Bildschirmpräsentation (4:3)</PresentationFormat>
  <Paragraphs>335</Paragraphs>
  <Slides>20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Symphony</vt:lpstr>
      <vt:lpstr>Sonderregelungen für Mitarbeiterinnen, die als pädagogische Fachkräfte in Tageseinrichtungen für Kinder arbeiten</vt:lpstr>
      <vt:lpstr>Geltungsbereich </vt:lpstr>
      <vt:lpstr>Tarifregelung ab 01.01.2017</vt:lpstr>
      <vt:lpstr>Arbeitszeit</vt:lpstr>
      <vt:lpstr>Eingruppierung 1</vt:lpstr>
      <vt:lpstr>Eingruppierung 2</vt:lpstr>
      <vt:lpstr>Eingruppierung 3</vt:lpstr>
      <vt:lpstr>Jahressonderzahlung</vt:lpstr>
      <vt:lpstr>Überleitungsregelungen Allgemeines</vt:lpstr>
      <vt:lpstr>Überleitungsregelungen Stufenzuordnung</vt:lpstr>
      <vt:lpstr>Überleitungsregelungen Entgeltgruppenzulagen</vt:lpstr>
      <vt:lpstr>Überleitungsregelungen Besitzstandswahrung</vt:lpstr>
      <vt:lpstr>Kinderpflegerin/ Sozialassistentin mit entsprechender Tätigkeit</vt:lpstr>
      <vt:lpstr>Sozialassistentin in Tätigkeit einer Erzieherin</vt:lpstr>
      <vt:lpstr>Erzieherin mit entsprechender Tätigkeit</vt:lpstr>
      <vt:lpstr>Heilpädagogin</vt:lpstr>
      <vt:lpstr>Stellv. Kita Leitung 40 Plätze</vt:lpstr>
      <vt:lpstr>Kita Leitung 40 Plätze/ stellv. Kita Leitung 70 Plätze</vt:lpstr>
      <vt:lpstr>Kita Leitung 70 Plätze/ stellv. Kita Leitung 100 Plätze</vt:lpstr>
      <vt:lpstr>Kita Leitung 100 Plätze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Sonderregelungen für Mitarbeiterinnen, die als pädagogische Fachkräfte in Tageseinrichtungen für Kinder arbeiten</dc:title>
  <dc:creator>User</dc:creator>
  <cp:lastModifiedBy>Mike Blaesing</cp:lastModifiedBy>
  <cp:revision>32</cp:revision>
  <cp:lastPrinted>2016-11-17T13:53:33Z</cp:lastPrinted>
  <dcterms:created xsi:type="dcterms:W3CDTF">2016-10-12T13:57:19Z</dcterms:created>
  <dcterms:modified xsi:type="dcterms:W3CDTF">2016-11-23T10:36:54Z</dcterms:modified>
</cp:coreProperties>
</file>